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7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69" r:id="rId13"/>
    <p:sldId id="311" r:id="rId14"/>
    <p:sldId id="310" r:id="rId15"/>
    <p:sldId id="304" r:id="rId16"/>
    <p:sldId id="309" r:id="rId17"/>
    <p:sldId id="308" r:id="rId18"/>
    <p:sldId id="307" r:id="rId19"/>
    <p:sldId id="306" r:id="rId20"/>
    <p:sldId id="305" r:id="rId21"/>
    <p:sldId id="315" r:id="rId22"/>
    <p:sldId id="314" r:id="rId23"/>
    <p:sldId id="313" r:id="rId24"/>
    <p:sldId id="317" r:id="rId25"/>
    <p:sldId id="316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3" r:id="rId46"/>
    <p:sldId id="344" r:id="rId47"/>
    <p:sldId id="345" r:id="rId48"/>
    <p:sldId id="346" r:id="rId49"/>
    <p:sldId id="347" r:id="rId50"/>
    <p:sldId id="342" r:id="rId51"/>
    <p:sldId id="349" r:id="rId52"/>
    <p:sldId id="350" r:id="rId53"/>
    <p:sldId id="348" r:id="rId54"/>
    <p:sldId id="318" r:id="rId55"/>
    <p:sldId id="351" r:id="rId56"/>
    <p:sldId id="270" r:id="rId57"/>
    <p:sldId id="271" r:id="rId58"/>
    <p:sldId id="272" r:id="rId59"/>
    <p:sldId id="286" r:id="rId60"/>
    <p:sldId id="287" r:id="rId61"/>
    <p:sldId id="288" r:id="rId62"/>
    <p:sldId id="289" r:id="rId63"/>
    <p:sldId id="290" r:id="rId64"/>
    <p:sldId id="293" r:id="rId65"/>
    <p:sldId id="291" r:id="rId66"/>
    <p:sldId id="292" r:id="rId67"/>
    <p:sldId id="294" r:id="rId68"/>
    <p:sldId id="295" r:id="rId69"/>
    <p:sldId id="296" r:id="rId70"/>
    <p:sldId id="302" r:id="rId71"/>
    <p:sldId id="297" r:id="rId72"/>
    <p:sldId id="303" r:id="rId73"/>
    <p:sldId id="298" r:id="rId74"/>
    <p:sldId id="299" r:id="rId75"/>
    <p:sldId id="300" r:id="rId76"/>
    <p:sldId id="301" r:id="rId77"/>
    <p:sldId id="273" r:id="rId78"/>
    <p:sldId id="352" r:id="rId79"/>
    <p:sldId id="353" r:id="rId80"/>
    <p:sldId id="354" r:id="rId81"/>
    <p:sldId id="355" r:id="rId82"/>
    <p:sldId id="359" r:id="rId83"/>
    <p:sldId id="356" r:id="rId84"/>
    <p:sldId id="357" r:id="rId85"/>
    <p:sldId id="358" r:id="rId8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0A8"/>
    <a:srgbClr val="FF5969"/>
    <a:srgbClr val="5D7373"/>
    <a:srgbClr val="FEC630"/>
    <a:srgbClr val="52CBBE"/>
    <a:srgbClr val="52C9BD"/>
    <a:srgbClr val="F0EE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 custT="1"/>
      <dgm:spPr/>
      <dgm:t>
        <a:bodyPr/>
        <a:lstStyle/>
        <a:p>
          <a:r>
            <a:rPr lang="en-US" sz="2800" dirty="0" smtClean="0"/>
            <a:t>Flying taxi which takeoff and landing at streets of the city</a:t>
          </a:r>
          <a:endParaRPr lang="en-US" sz="2800" dirty="0"/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pPr algn="ctr"/>
          <a:r>
            <a:rPr 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  <a:endParaRPr lang="en-US" sz="3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 custT="1"/>
      <dgm:spPr/>
      <dgm:t>
        <a:bodyPr/>
        <a:lstStyle/>
        <a:p>
          <a:pPr rtl="0"/>
          <a:r>
            <a:rPr lang="en-US" sz="2800" dirty="0" smtClean="0"/>
            <a:t>Max. takeoff weight about 3 Kg.</a:t>
          </a:r>
          <a:endParaRPr lang="en-US" sz="2800" dirty="0"/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 custT="1"/>
      <dgm:spPr/>
      <dgm:t>
        <a:bodyPr/>
        <a:lstStyle/>
        <a:p>
          <a:pPr rtl="0"/>
          <a:r>
            <a:rPr lang="en-US" sz="2800" dirty="0" smtClean="0"/>
            <a:t>Max. wide of vehicle 0.8 meter.</a:t>
          </a:r>
          <a:endParaRPr lang="en-GB" sz="2800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 custT="1"/>
      <dgm:spPr/>
      <dgm:t>
        <a:bodyPr/>
        <a:lstStyle/>
        <a:p>
          <a:r>
            <a:rPr lang="en-US" sz="2800" dirty="0" smtClean="0"/>
            <a:t>Minimum length for easy landing at any place.</a:t>
          </a:r>
          <a:endParaRPr lang="en-GB" sz="2800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DA636-B3D0-42D1-BCD5-1B58CE2A9913}" type="pres">
      <dgm:prSet presAssocID="{931722F0-AE98-42FE-AD34-978FEE41B8F2}" presName="bracket" presStyleLbl="parChTrans1D1" presStyleIdx="0" presStyleCnt="2" custScaleY="74394" custLinFactNeighborX="-32628" custLinFactNeighborY="-1207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539" custLinFactNeighborY="-633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A230-1440-4770-A1C3-8B494795B56F}" type="pres">
      <dgm:prSet presAssocID="{DFEDF3D9-3DA2-4AC1-A80B-D06A5F5E5809}" presName="bracket" presStyleLbl="parChTrans1D1" presStyleIdx="1" presStyleCnt="2" custScaleY="78407" custLinFactNeighborX="-21637" custLinFactNeighborY="-523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89920" custLinFactX="-228" custLinFactNeighborX="-100000" custLinFactNeighborY="-49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9212E5B3-DFE5-4741-A657-A93D4D31FADD}" type="presOf" srcId="{884FD3F5-90FF-4417-B002-ABAD0C4C9F14}" destId="{0ECD19C8-7FFE-4134-ADEA-18D182D57451}" srcOrd="0" destOrd="0" presId="urn:diagrams.loki3.com/BracketList"/>
    <dgm:cxn modelId="{00ABD023-9239-4E72-B96C-DA8069F76765}" type="presOf" srcId="{931722F0-AE98-42FE-AD34-978FEE41B8F2}" destId="{D904CC6F-7BDD-4608-8658-B7D0114CB9E4}" srcOrd="0" destOrd="0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71F5A059-8ECD-402A-9DF2-758A475ADB3D}" type="presOf" srcId="{744B831A-22CB-4D33-AC78-3294A52A3BF6}" destId="{0ECD19C8-7FFE-4134-ADEA-18D182D57451}" srcOrd="0" destOrd="1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79E6890E-ECFB-42CF-A0DA-3356D4E683F6}" type="presOf" srcId="{01F4AC95-2392-4262-A07A-5F2974927CC5}" destId="{0526188B-DDD4-4A8E-A413-D88D9F47FA45}" srcOrd="0" destOrd="0" presId="urn:diagrams.loki3.com/BracketList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192DD1B-F9A3-493F-9C1B-2B9BA55AA4A2}" type="presOf" srcId="{577FBDA5-19E4-4CD8-8A40-25F0188EA8E8}" destId="{4C63A50D-511F-44D8-9320-3C42F423920F}" srcOrd="0" destOrd="0" presId="urn:diagrams.loki3.com/BracketList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901906"/>
          <a:ext cx="2654973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Mission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4" y="901906"/>
        <a:ext cx="2654973" cy="1265962"/>
      </dsp:txXfrm>
    </dsp:sp>
    <dsp:sp modelId="{685DA636-B3D0-42D1-BCD5-1B58CE2A9913}">
      <dsp:nvSpPr>
        <dsp:cNvPr id="0" name=""/>
        <dsp:cNvSpPr/>
      </dsp:nvSpPr>
      <dsp:spPr>
        <a:xfrm>
          <a:off x="2598338" y="911097"/>
          <a:ext cx="441025" cy="941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290" y="821670"/>
          <a:ext cx="5997947" cy="126596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Flying taxi which takeoff and landing at streets of the city</a:t>
          </a:r>
          <a:endParaRPr lang="en-US" sz="2800" kern="1200" dirty="0"/>
        </a:p>
      </dsp:txBody>
      <dsp:txXfrm>
        <a:off x="3198290" y="821670"/>
        <a:ext cx="5997947" cy="1265962"/>
      </dsp:txXfrm>
    </dsp:sp>
    <dsp:sp modelId="{C1A4D3E5-3659-4957-BD0D-60B92C64BBFE}">
      <dsp:nvSpPr>
        <dsp:cNvPr id="0" name=""/>
        <dsp:cNvSpPr/>
      </dsp:nvSpPr>
      <dsp:spPr>
        <a:xfrm>
          <a:off x="924" y="2636614"/>
          <a:ext cx="2635701" cy="1265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Constraints</a:t>
          </a:r>
          <a:endParaRPr lang="en-US" sz="3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24" y="2636614"/>
        <a:ext cx="2635701" cy="1265962"/>
      </dsp:txXfrm>
    </dsp:sp>
    <dsp:sp modelId="{1494A230-1440-4770-A1C3-8B494795B56F}">
      <dsp:nvSpPr>
        <dsp:cNvPr id="0" name=""/>
        <dsp:cNvSpPr/>
      </dsp:nvSpPr>
      <dsp:spPr>
        <a:xfrm>
          <a:off x="2598338" y="2408211"/>
          <a:ext cx="442383" cy="151992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065292" y="2302747"/>
          <a:ext cx="6016421" cy="1743103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Max. takeoff weight about 3 Kg.</a:t>
          </a:r>
          <a:endParaRPr lang="en-US" sz="2800" kern="1200" dirty="0"/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Max. wide of vehicle 0.8 meter.</a:t>
          </a:r>
          <a:endParaRPr lang="en-GB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/>
            <a:t>Minimum length for easy landing at any place.</a:t>
          </a:r>
          <a:endParaRPr lang="en-GB" sz="2800" kern="1200" dirty="0"/>
        </a:p>
      </dsp:txBody>
      <dsp:txXfrm>
        <a:off x="3065292" y="2302747"/>
        <a:ext cx="6016421" cy="1743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0364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663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111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4677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5361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403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3770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331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1956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6004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6898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FAF59-80FD-42F8-B77B-6179688B7234}" type="datetimeFigureOut">
              <a:rPr lang="de-DE" smtClean="0"/>
              <a:t>04.07.2019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9FD0-501B-4C6F-9CB2-8996B7BF4EF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18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7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4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9EB0FD16-689C-476C-8309-C7173C257513}"/>
              </a:ext>
            </a:extLst>
          </p:cNvPr>
          <p:cNvSpPr txBox="1"/>
          <p:nvPr/>
        </p:nvSpPr>
        <p:spPr>
          <a:xfrm>
            <a:off x="3276160" y="2062394"/>
            <a:ext cx="8874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5D7373"/>
                </a:solidFill>
                <a:latin typeface="Tw Cen MT" panose="020B0602020104020603" pitchFamily="34" charset="0"/>
              </a:rPr>
              <a:t>Autonomous Air transportation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12CB825-EAFB-4901-8C7E-D5477E0D31C8}"/>
              </a:ext>
            </a:extLst>
          </p:cNvPr>
          <p:cNvGrpSpPr/>
          <p:nvPr/>
        </p:nvGrpSpPr>
        <p:grpSpPr>
          <a:xfrm>
            <a:off x="3509313" y="4508817"/>
            <a:ext cx="8461474" cy="923330"/>
            <a:chOff x="4679586" y="878988"/>
            <a:chExt cx="1745757" cy="1905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88C5CD2-8D88-4E1A-968C-C3E256B4316C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9CA212B-3524-454E-9129-17FD0E8983F0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487D07D-4424-43AA-9CF5-4A04A38B6C2D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1E021E3-C26E-4AB9-81EB-239E3D1BBAB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AD4D6E-2D38-486B-8F61-738D1E4773C2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88F111D-10A0-4CCB-B20B-B33508AA6193}"/>
                </a:ext>
              </a:extLst>
            </p:cNvPr>
            <p:cNvSpPr/>
            <p:nvPr/>
          </p:nvSpPr>
          <p:spPr>
            <a:xfrm>
              <a:off x="6234843" y="878988"/>
              <a:ext cx="190500" cy="190500"/>
            </a:xfrm>
            <a:prstGeom prst="ellipse">
              <a:avLst/>
            </a:pr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4F202974-31A3-4642-B671-F0DBBB7B4663}"/>
              </a:ext>
            </a:extLst>
          </p:cNvPr>
          <p:cNvSpPr txBox="1"/>
          <p:nvPr/>
        </p:nvSpPr>
        <p:spPr>
          <a:xfrm>
            <a:off x="3987082" y="3010736"/>
            <a:ext cx="727891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100" dirty="0">
                <a:solidFill>
                  <a:srgbClr val="52CBBE"/>
                </a:solidFill>
                <a:latin typeface="Tw Cen MT" panose="020B0602020104020603" pitchFamily="34" charset="0"/>
              </a:rPr>
              <a:t>Using Vision Navigation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BCE1F0-A71E-4D4B-BE6A-A381604C28D2}"/>
              </a:ext>
            </a:extLst>
          </p:cNvPr>
          <p:cNvSpPr txBox="1"/>
          <p:nvPr/>
        </p:nvSpPr>
        <p:spPr>
          <a:xfrm>
            <a:off x="3987082" y="3759023"/>
            <a:ext cx="727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5969"/>
                </a:solidFill>
                <a:latin typeface="Tw Cen MT" panose="020B0602020104020603" pitchFamily="34" charset="0"/>
              </a:rPr>
              <a:t>Supervised by: Asst. Prof. Osama </a:t>
            </a:r>
            <a:r>
              <a:rPr lang="en-US" sz="2800" dirty="0" err="1">
                <a:solidFill>
                  <a:srgbClr val="FF5969"/>
                </a:solidFill>
                <a:latin typeface="Tw Cen MT" panose="020B0602020104020603" pitchFamily="34" charset="0"/>
              </a:rPr>
              <a:t>Saaid</a:t>
            </a:r>
            <a:endParaRPr lang="en-US" sz="2800" dirty="0">
              <a:solidFill>
                <a:srgbClr val="FF5969"/>
              </a:solidFill>
              <a:latin typeface="Tw Cen MT" panose="020B06020201040206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A16B82-6A3C-46F5-8D32-072FDF89864A}"/>
              </a:ext>
            </a:extLst>
          </p:cNvPr>
          <p:cNvGrpSpPr/>
          <p:nvPr/>
        </p:nvGrpSpPr>
        <p:grpSpPr>
          <a:xfrm>
            <a:off x="-9302800" y="0"/>
            <a:ext cx="12482920" cy="6858000"/>
            <a:chOff x="-290920" y="0"/>
            <a:chExt cx="1248292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91CEE-E392-4A9D-BD11-6954B994FB42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AC43ACA-5000-40E2-80D3-19833F9F1A3F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E022673-C77C-4E8F-AF41-8B283703E87E}"/>
                </a:ext>
              </a:extLst>
            </p:cNvPr>
            <p:cNvSpPr txBox="1"/>
            <p:nvPr/>
          </p:nvSpPr>
          <p:spPr>
            <a:xfrm rot="16200000">
              <a:off x="10872792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AD023B-AE8D-405F-90E6-27B0D4707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129999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A27401-3327-4871-86AC-B461CA62C3AC}"/>
              </a:ext>
            </a:extLst>
          </p:cNvPr>
          <p:cNvGrpSpPr/>
          <p:nvPr/>
        </p:nvGrpSpPr>
        <p:grpSpPr>
          <a:xfrm>
            <a:off x="-8798784" y="0"/>
            <a:ext cx="11447501" cy="6858000"/>
            <a:chOff x="213096" y="0"/>
            <a:chExt cx="11447501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6C029B-A799-4206-A656-A006D8F83990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328131-EC42-4D6D-A247-91FD3D23E58C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A728384-87ED-4E87-8F78-97EB653FDC67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B44F548-697F-412D-9B99-861C27246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0099890-786A-4F87-960D-5DADE5168909}"/>
              </a:ext>
            </a:extLst>
          </p:cNvPr>
          <p:cNvGrpSpPr/>
          <p:nvPr/>
        </p:nvGrpSpPr>
        <p:grpSpPr>
          <a:xfrm>
            <a:off x="-7847639" y="0"/>
            <a:ext cx="9961092" cy="6858000"/>
            <a:chOff x="491575" y="0"/>
            <a:chExt cx="9961092" cy="6858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E9AAB1E-3A13-4745-A574-9EE6806378C9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BC0F905-3F71-4932-B130-39D508C4D117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EC5869-A976-4328-A864-2BB04E7E7BFC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C8E4AB7-ADC0-4FEE-AE7A-994F5DAD3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E4F6447-6163-4D6A-A8D2-BD63B6CB3A42}"/>
              </a:ext>
            </a:extLst>
          </p:cNvPr>
          <p:cNvGrpSpPr/>
          <p:nvPr/>
        </p:nvGrpSpPr>
        <p:grpSpPr>
          <a:xfrm>
            <a:off x="-7985197" y="0"/>
            <a:ext cx="9574094" cy="6858000"/>
            <a:chOff x="491575" y="0"/>
            <a:chExt cx="9574094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B8CB55-9DEC-4367-900E-7257FE1B874F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BAEDD6-7153-4AFF-BDC7-5A225B4B5642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2F9D37B-DE70-4087-8A7F-BBA0BAF5B6CF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FA13E8D-3FCC-4EC2-BD8C-6CE7CA0EC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1382190-201C-4BAE-91F3-296A26671C96}"/>
              </a:ext>
            </a:extLst>
          </p:cNvPr>
          <p:cNvSpPr/>
          <p:nvPr/>
        </p:nvSpPr>
        <p:spPr>
          <a:xfrm>
            <a:off x="-7962177" y="-1"/>
            <a:ext cx="5781368" cy="6858000"/>
          </a:xfrm>
          <a:prstGeom prst="rect">
            <a:avLst/>
          </a:prstGeom>
          <a:solidFill>
            <a:srgbClr val="F0EEF0"/>
          </a:solidFill>
          <a:ln>
            <a:noFill/>
          </a:ln>
          <a:effectLst>
            <a:outerShdw blurRad="215900" dist="38100" sx="101000" sy="101000" algn="l" rotWithShape="0">
              <a:schemeClr val="tx1">
                <a:lumMod val="65000"/>
                <a:lumOff val="3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D3EE0D-FD02-4885-9AC0-03F414A9888F}"/>
              </a:ext>
            </a:extLst>
          </p:cNvPr>
          <p:cNvGrpSpPr/>
          <p:nvPr/>
        </p:nvGrpSpPr>
        <p:grpSpPr>
          <a:xfrm>
            <a:off x="-7638543" y="-1"/>
            <a:ext cx="8692331" cy="6858000"/>
            <a:chOff x="718505" y="-1"/>
            <a:chExt cx="8692331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0A9D552-2EF0-4DB4-9DC6-F52F2FD55E3C}"/>
                </a:ext>
              </a:extLst>
            </p:cNvPr>
            <p:cNvSpPr/>
            <p:nvPr/>
          </p:nvSpPr>
          <p:spPr>
            <a:xfrm>
              <a:off x="718505" y="-1"/>
              <a:ext cx="869233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27D1F1-923F-4591-A07A-39E775B734F9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895421-2372-4C7F-93D2-3B0353A6E7BD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A9D6167-F7B8-4BFF-8BC5-2D13EF0CF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6789F00-2688-429D-926C-15F83152FDBE}"/>
              </a:ext>
            </a:extLst>
          </p:cNvPr>
          <p:cNvGrpSpPr/>
          <p:nvPr/>
        </p:nvGrpSpPr>
        <p:grpSpPr>
          <a:xfrm>
            <a:off x="-9395082" y="-1"/>
            <a:ext cx="9927504" cy="6858000"/>
            <a:chOff x="-9337032" y="-1"/>
            <a:chExt cx="9927504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F862AB6-114D-4C6A-B849-5A11B3650265}"/>
                </a:ext>
              </a:extLst>
            </p:cNvPr>
            <p:cNvSpPr/>
            <p:nvPr/>
          </p:nvSpPr>
          <p:spPr>
            <a:xfrm>
              <a:off x="-9337032" y="-1"/>
              <a:ext cx="992350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0105858-8A3E-4676-96A7-18C1A74E36F4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A634BD7-1512-45B6-AFE4-1EEA636625CB}"/>
                </a:ext>
              </a:extLst>
            </p:cNvPr>
            <p:cNvSpPr txBox="1"/>
            <p:nvPr/>
          </p:nvSpPr>
          <p:spPr>
            <a:xfrm rot="16200000">
              <a:off x="-738260" y="3220386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 test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DC48550-CC98-44FA-8308-05AABBD20E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298" y="4559442"/>
            <a:ext cx="742568" cy="742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511F9A-70B9-4B16-8568-34AA56E69D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11" y="4645348"/>
            <a:ext cx="643410" cy="643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5C628-7617-4116-AE19-05BEE29D5B6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155" y="4701439"/>
            <a:ext cx="531227" cy="5312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41DF0C-F4DA-49D3-BEB6-EA0224B6C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5177" y="4711723"/>
            <a:ext cx="550531" cy="5505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B8DD00A-9B60-41B6-AA2F-92F93F9A7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997" y="4665112"/>
            <a:ext cx="531227" cy="53122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6303BE5-6C71-4A9D-806B-64D510BE5A1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079" y="4630063"/>
            <a:ext cx="658695" cy="65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661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Patent portfolio: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7898" y="1774013"/>
            <a:ext cx="8001798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79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1488864" y="357616"/>
            <a:ext cx="953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3A1A4"/>
                </a:solidFill>
                <a:latin typeface="Tw Cen MT" panose="020B0602020104020603" pitchFamily="34" charset="0"/>
              </a:rPr>
              <a:t>Our prototype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1049" y="1774013"/>
            <a:ext cx="7355495" cy="330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70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60620" y="640210"/>
            <a:ext cx="22229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Vehicle design</a:t>
            </a:r>
          </a:p>
        </p:txBody>
      </p:sp>
      <p:sp>
        <p:nvSpPr>
          <p:cNvPr id="3" name="Rectangle 2"/>
          <p:cNvSpPr/>
          <p:nvPr/>
        </p:nvSpPr>
        <p:spPr>
          <a:xfrm>
            <a:off x="660620" y="1166022"/>
            <a:ext cx="6585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Before designing the vehicle, goals, mission and constraints must be defined well to achieve the highest</a:t>
            </a:r>
            <a:r>
              <a:rPr lang="ar-EG" b="1" dirty="0">
                <a:latin typeface="Tw Cen MT" panose="020B0602020104020603" pitchFamily="34" charset="0"/>
              </a:rPr>
              <a:t> </a:t>
            </a:r>
            <a:r>
              <a:rPr lang="en-GB" b="1" dirty="0">
                <a:latin typeface="Tw Cen MT" panose="020B0602020104020603" pitchFamily="34" charset="0"/>
              </a:rPr>
              <a:t>performance and efficiency:</a:t>
            </a: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84182496"/>
              </p:ext>
            </p:extLst>
          </p:nvPr>
        </p:nvGraphicFramePr>
        <p:xfrm>
          <a:off x="755028" y="1814945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6948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67966" y="602092"/>
            <a:ext cx="2935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Wing configuration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7724" y="1210517"/>
            <a:ext cx="421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latin typeface="Tw Cen MT" panose="020B0602020104020603" pitchFamily="34" charset="0"/>
              </a:rPr>
              <a:t>Design parameters of Tandem wing plane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54" y="1876239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𝑆𝑡</m:t>
                    </m:r>
                  </m:oMath>
                </a14:m>
                <a:r>
                  <a:rPr lang="en-GB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Gap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Decalage (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𝛿</m:t>
                    </m:r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𝜔</m:t>
                        </m:r>
                      </m:sup>
                    </m:sSup>
                    <m:r>
                      <a:rPr lang="en-US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−</m:t>
                    </m:r>
                    <m:sSup>
                      <m:sSupPr>
                        <m:ctrlPr>
                          <a:rPr lang="en-GB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𝛼</m:t>
                        </m:r>
                      </m:e>
                      <m:sup>
                        <m:r>
                          <a:rPr lang="en-US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GB" dirty="0">
                  <a:solidFill>
                    <a:srgbClr val="00000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806" y="4922133"/>
                <a:ext cx="6096000" cy="923330"/>
              </a:xfrm>
              <a:prstGeom prst="rect">
                <a:avLst/>
              </a:prstGeom>
              <a:blipFill>
                <a:blip r:embed="rId4"/>
                <a:stretch>
                  <a:fillRect t="-3289"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06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08185" y="657751"/>
            <a:ext cx="24625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Criterion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210209" y="1274912"/>
            <a:ext cx="1860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dirty="0">
                <a:latin typeface="Tw Cen MT" panose="020B0602020104020603" pitchFamily="34" charset="0"/>
              </a:rPr>
              <a:t>Airfoil selection</a:t>
            </a:r>
          </a:p>
        </p:txBody>
      </p:sp>
      <p:pic>
        <p:nvPicPr>
          <p:cNvPr id="10" name="Content Placeholder 3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84" y="1937004"/>
            <a:ext cx="9845329" cy="3033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35516" y="5157936"/>
            <a:ext cx="6096000" cy="85767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  <a:buClr>
                <a:srgbClr val="333333"/>
              </a:buClr>
            </a:pPr>
            <a:r>
              <a:rPr lang="en-GB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26717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7792" y="526892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83836" y="105011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19444"/>
            <a:ext cx="10058400" cy="543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16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26888" y="848863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99892" y="1372083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2872199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1" y="436882"/>
            <a:ext cx="2617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506828"/>
            <a:ext cx="10058400" cy="53511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409115" y="960102"/>
            <a:ext cx="1271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NACA0015</a:t>
            </a:r>
          </a:p>
        </p:txBody>
      </p:sp>
    </p:spTree>
    <p:extLst>
      <p:ext uri="{BB962C8B-B14F-4D97-AF65-F5344CB8AC3E}">
        <p14:creationId xmlns:p14="http://schemas.microsoft.com/office/powerpoint/2010/main" val="3361375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736110" y="398103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474710" y="92132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444542"/>
            <a:ext cx="10058400" cy="541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4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24466" y="681439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59860" y="128779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</p:spTree>
    <p:extLst>
      <p:ext uri="{BB962C8B-B14F-4D97-AF65-F5344CB8AC3E}">
        <p14:creationId xmlns:p14="http://schemas.microsoft.com/office/powerpoint/2010/main" val="1868847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694838" y="183043"/>
            <a:ext cx="9076675" cy="1508105"/>
            <a:chOff x="2795390" y="3874286"/>
            <a:chExt cx="6791601" cy="150810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4168474" y="3874286"/>
              <a:ext cx="40454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795390" y="4459061"/>
              <a:ext cx="679160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a flying vehicle with a range of 50 to 120 miles, carrying one to four passengers, and</a:t>
              </a:r>
              <a:br>
                <a:rPr lang="en-US" b="1" dirty="0"/>
              </a:br>
              <a:r>
                <a:rPr lang="en-US" b="1" dirty="0"/>
                <a:t>cruising at an altitude of 3,000 to 5,000 feet.</a:t>
              </a:r>
              <a:r>
                <a:rPr lang="en-US" dirty="0"/>
                <a:t/>
              </a:r>
              <a:br>
                <a:rPr lang="en-US" dirty="0"/>
              </a:br>
              <a:endParaRPr lang="en-US" dirty="0">
                <a:solidFill>
                  <a:schemeClr val="bg1">
                    <a:lumMod val="65000"/>
                  </a:schemeClr>
                </a:solidFill>
                <a:latin typeface="Tw Cen MT" panose="020B0602020104020603" pitchFamily="34" charset="0"/>
              </a:endParaRP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A7D1F-C6FE-40CF-889E-C6713252C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38" y="1473824"/>
            <a:ext cx="6141702" cy="21175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ED1EA4-D8FA-4654-9B3B-A8E2D1AD95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471" y="3706173"/>
            <a:ext cx="6142169" cy="27857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0170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75981" y="591287"/>
            <a:ext cx="2617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Analyzed airfoils</a:t>
            </a:r>
          </a:p>
        </p:txBody>
      </p:sp>
      <p:sp>
        <p:nvSpPr>
          <p:cNvPr id="3" name="Rectangle 2"/>
          <p:cNvSpPr/>
          <p:nvPr/>
        </p:nvSpPr>
        <p:spPr>
          <a:xfrm>
            <a:off x="1311375" y="119763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atin typeface="Tw Cen MT" panose="020B0602020104020603" pitchFamily="34" charset="0"/>
              </a:rPr>
              <a:t>Eppler423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4"/>
            <a:ext cx="10058400" cy="515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336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394008" y="707196"/>
            <a:ext cx="32830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Aerodynamic analysis</a:t>
            </a:r>
          </a:p>
        </p:txBody>
      </p:sp>
      <p:sp>
        <p:nvSpPr>
          <p:cNvPr id="3" name="Rectangle 2"/>
          <p:cNvSpPr/>
          <p:nvPr/>
        </p:nvSpPr>
        <p:spPr>
          <a:xfrm>
            <a:off x="897227" y="1352435"/>
            <a:ext cx="87748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After trying different trials considering constraints </a:t>
            </a:r>
            <a:r>
              <a:rPr lang="en-GB" sz="2400" dirty="0" smtClean="0"/>
              <a:t>and requirements</a:t>
            </a:r>
            <a:r>
              <a:rPr lang="en-GB" sz="2400" dirty="0"/>
              <a:t>, the best configuration has been chosen then stability and lift produced is checked.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97" y="2859449"/>
            <a:ext cx="8148034" cy="3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19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585781" y="655680"/>
            <a:ext cx="5535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2400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sz="2400" dirty="0"/>
                  <a:t>0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6754" y="1178900"/>
                <a:ext cx="2733184" cy="624273"/>
              </a:xfrm>
              <a:prstGeom prst="rect">
                <a:avLst/>
              </a:prstGeom>
              <a:blipFill>
                <a:blip r:embed="rId3"/>
                <a:stretch>
                  <a:fillRect l="-3341" r="-2450" b="-87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38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640892" y="634190"/>
            <a:ext cx="54249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Investigating goals and requirements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775641" y="1206654"/>
            <a:ext cx="671651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For lift: At trim angle the lift must carry the vehicle</a:t>
            </a:r>
          </a:p>
        </p:txBody>
      </p:sp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559" y="1729874"/>
            <a:ext cx="9015165" cy="51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9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912025" y="732954"/>
            <a:ext cx="29740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Design 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912025" y="1527463"/>
            <a:ext cx="270693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In this part stability of quad-plane is checked and the airfoil design parameters (incidence angle, CG position, cruise speed and dimensions of wings) is chosen</a:t>
            </a:r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2986959"/>
              </p:ext>
            </p:extLst>
          </p:nvPr>
        </p:nvGraphicFramePr>
        <p:xfrm>
          <a:off x="4410547" y="1560436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Effect on the vehicle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580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Span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496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Chord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977222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2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1375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Cruise speed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37782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Effect</a:t>
            </a:r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 design </a:t>
            </a:r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parameters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59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C.G.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5792"/>
            <a:ext cx="9876128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684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analysis(NACA0015)</a:t>
            </a:r>
          </a:p>
        </p:txBody>
      </p:sp>
      <p:pic>
        <p:nvPicPr>
          <p:cNvPr id="11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05792"/>
            <a:ext cx="10328564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8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14E1B91-C212-4889-8705-49BCDB383225}"/>
              </a:ext>
            </a:extLst>
          </p:cNvPr>
          <p:cNvGrpSpPr/>
          <p:nvPr/>
        </p:nvGrpSpPr>
        <p:grpSpPr>
          <a:xfrm>
            <a:off x="2763255" y="224776"/>
            <a:ext cx="9534736" cy="3022695"/>
            <a:chOff x="2894516" y="3894903"/>
            <a:chExt cx="6140060" cy="59673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4C4F95-2EDE-46B0-8B26-C72D6D3C8DB3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Why attractive idea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44799B2-E7B9-4C01-A37D-BB60C6C75D12}"/>
                </a:ext>
              </a:extLst>
            </p:cNvPr>
            <p:cNvSpPr txBox="1"/>
            <p:nvPr/>
          </p:nvSpPr>
          <p:spPr>
            <a:xfrm>
              <a:off x="2934188" y="4067382"/>
              <a:ext cx="2791714" cy="4242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Traffic jam problem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Infrastructure cost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Reduce emission and improve safety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ADE908-31D9-4D52-A6BF-0B6B335AF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85" y="388600"/>
            <a:ext cx="3023265" cy="1947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B45591F-23A6-4779-ACF6-96945AD08661}"/>
              </a:ext>
            </a:extLst>
          </p:cNvPr>
          <p:cNvGrpSpPr/>
          <p:nvPr/>
        </p:nvGrpSpPr>
        <p:grpSpPr>
          <a:xfrm>
            <a:off x="2915655" y="3120383"/>
            <a:ext cx="9634154" cy="1797010"/>
            <a:chOff x="2894516" y="3894903"/>
            <a:chExt cx="6140060" cy="35476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61CB18A-8565-4967-A924-53CD513D9C08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Obstacles we need to pass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588717E-9F59-4828-8E0B-8E98B38DD02A}"/>
                </a:ext>
              </a:extLst>
            </p:cNvPr>
            <p:cNvSpPr txBox="1"/>
            <p:nvPr/>
          </p:nvSpPr>
          <p:spPr>
            <a:xfrm>
              <a:off x="2934187" y="4067382"/>
              <a:ext cx="4616440" cy="18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Energy limitations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The public is ready to fly aboard an air taxi with no pilot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Our current air traffic control systems doesn’t accommodate air taxies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35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106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 smtClean="0">
                <a:solidFill>
                  <a:srgbClr val="03A1A4"/>
                </a:solidFill>
                <a:latin typeface="Tw Cen MT" panose="020B0602020104020603" pitchFamily="34" charset="0"/>
              </a:rPr>
              <a:t>Results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74704" y="1197638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Plane </a:t>
            </a:r>
            <a:r>
              <a:rPr lang="en-GB" dirty="0" smtClean="0">
                <a:latin typeface="Tw Cen MT" panose="020B0602020104020603" pitchFamily="34" charset="0"/>
              </a:rPr>
              <a:t>analysis(Eppler423)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705792"/>
            <a:ext cx="10273145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492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Quick comparison between 2 airfoils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2079647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Model 2 (Eppler423)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3767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sp>
        <p:nvSpPr>
          <p:cNvPr id="3" name="Rectangle 2"/>
          <p:cNvSpPr/>
          <p:nvPr/>
        </p:nvSpPr>
        <p:spPr>
          <a:xfrm>
            <a:off x="849700" y="1705792"/>
            <a:ext cx="30525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/>
              <a:t>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72302"/>
              </p:ext>
            </p:extLst>
          </p:nvPr>
        </p:nvGraphicFramePr>
        <p:xfrm>
          <a:off x="4645012" y="1845725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Effect on the vehicle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7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57561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Optimization for aerodynamic stability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10733"/>
              </p:ext>
            </p:extLst>
          </p:nvPr>
        </p:nvGraphicFramePr>
        <p:xfrm>
          <a:off x="2035516" y="1337985"/>
          <a:ext cx="7422255" cy="5464927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4335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Model (NACA0015)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068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35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124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2998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0.381 </a:t>
                      </a:r>
                      <a:r>
                        <a:rPr lang="en-GB" sz="2000" dirty="0">
                          <a:effectLst/>
                        </a:rPr>
                        <a:t>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1811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10.5</a:t>
                      </a:r>
                      <a:r>
                        <a:rPr lang="en-GB" sz="2000" dirty="0">
                          <a:effectLst/>
                        </a:rPr>
                        <a:t>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0611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51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>
                <a:latin typeface="Tw Cen MT" panose="020B0602020104020603" pitchFamily="34" charset="0"/>
              </a:rPr>
              <a:t>Foil </a:t>
            </a:r>
            <a:r>
              <a:rPr lang="en-GB" dirty="0">
                <a:latin typeface="Tw Cen MT" panose="020B0602020104020603" pitchFamily="34" charset="0"/>
              </a:rPr>
              <a:t>characteristics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5" y="1705792"/>
            <a:ext cx="10058400" cy="515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02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dirty="0" smtClean="0">
                <a:latin typeface="Tw Cen MT" panose="020B0602020104020603" pitchFamily="34" charset="0"/>
              </a:rPr>
              <a:t>Foil </a:t>
            </a:r>
            <a:r>
              <a:rPr lang="en-GB" dirty="0">
                <a:latin typeface="Tw Cen MT" panose="020B0602020104020603" pitchFamily="34" charset="0"/>
              </a:rPr>
              <a:t>characteristics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08" y="1637727"/>
            <a:ext cx="10058400" cy="52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8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2.   Lift </a:t>
            </a:r>
            <a:r>
              <a:rPr lang="en-GB" dirty="0">
                <a:latin typeface="Tw Cen MT" panose="020B0602020104020603" pitchFamily="34" charset="0"/>
              </a:rPr>
              <a:t>Vs alpha</a:t>
            </a:r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9"/>
            <a:ext cx="10044545" cy="5374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61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661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3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US" dirty="0">
                <a:latin typeface="Tw Cen MT" panose="020B0602020104020603" pitchFamily="34" charset="0"/>
              </a:rPr>
              <a:t>Cm Vs alpha</a:t>
            </a:r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99" y="1483838"/>
            <a:ext cx="9683025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7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55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>
                <a:latin typeface="Tw Cen MT" panose="020B0602020104020603" pitchFamily="34" charset="0"/>
              </a:rPr>
              <a:t>4.  </a:t>
            </a:r>
            <a:r>
              <a:rPr lang="en-GB" dirty="0">
                <a:latin typeface="Tw Cen MT" panose="020B0602020104020603" pitchFamily="34" charset="0"/>
              </a:rPr>
              <a:t>Cl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8"/>
            <a:ext cx="9931546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5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1939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5</a:t>
            </a:r>
            <a:r>
              <a:rPr lang="en-GB" dirty="0" smtClean="0">
                <a:latin typeface="Tw Cen MT" panose="020B0602020104020603" pitchFamily="34" charset="0"/>
              </a:rPr>
              <a:t>.  </a:t>
            </a:r>
            <a:r>
              <a:rPr lang="en-GB" dirty="0">
                <a:latin typeface="Tw Cen MT" panose="020B0602020104020603" pitchFamily="34" charset="0"/>
              </a:rPr>
              <a:t>Cl/Cd Vs alpha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483837"/>
            <a:ext cx="9820710" cy="537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Passenger drone: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Electric or hybrid electric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Move people or cargo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Manually piloted, remotely piloted or fully autonomous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short to medium range up to 65 miles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04" y="2720134"/>
            <a:ext cx="7012963" cy="391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19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18763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03A1A4"/>
                </a:solidFill>
                <a:latin typeface="Tw Cen MT" panose="020B0602020104020603" pitchFamily="34" charset="0"/>
              </a:rPr>
              <a:t>Final Results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1135" y="1114506"/>
            <a:ext cx="2542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w Cen MT" panose="020B0602020104020603" pitchFamily="34" charset="0"/>
              </a:rPr>
              <a:t>6</a:t>
            </a:r>
            <a:r>
              <a:rPr lang="en-GB" dirty="0" smtClean="0">
                <a:latin typeface="Tw Cen MT" panose="020B0602020104020603" pitchFamily="34" charset="0"/>
              </a:rPr>
              <a:t>.  Cl</a:t>
            </a:r>
            <a:r>
              <a:rPr lang="en-GB" dirty="0">
                <a:latin typeface="Tw Cen MT" panose="020B0602020104020603" pitchFamily="34" charset="0"/>
              </a:rPr>
              <a:t>^(3/2)/Cd Vs alpha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483838"/>
            <a:ext cx="10048657" cy="537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08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61136" y="1114506"/>
            <a:ext cx="968647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In experimental design checking for results very important by focus on 2 important figures:(longitudinal static stability and lift generated from airfoil)</a:t>
            </a:r>
            <a:endParaRPr lang="en-GB" sz="2400" dirty="0"/>
          </a:p>
          <a:p>
            <a:endParaRPr lang="en-GB" dirty="0">
              <a:latin typeface="Tw Cen MT" panose="020B0602020104020603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2222502"/>
            <a:ext cx="10058400" cy="46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4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600" dirty="0" smtClean="0"/>
              <a:t>We </a:t>
            </a:r>
            <a:r>
              <a:rPr lang="en-GB" sz="2600" dirty="0"/>
              <a:t>will illustrate this part by video its shown modes of longitudinal and lateral stability of plane by root locus and time response.</a:t>
            </a:r>
          </a:p>
          <a:p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endParaRPr lang="en-GB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B.  For lateral: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Type1: roll damping.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Type2,3: Dutch roll mode.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2600" dirty="0"/>
              <a:t>	Type4: spiral mode.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953535" y="2432956"/>
            <a:ext cx="6466450" cy="235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AutoNum type="alphaUcPeriod"/>
              <a:tabLst/>
            </a:pPr>
            <a:r>
              <a:rPr lang="en-GB" altLang="en-US" sz="2400" dirty="0"/>
              <a:t>For longitudinal: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Type1: short period mode. </a:t>
            </a:r>
          </a:p>
          <a:p>
            <a:pPr marR="0" lvl="0" indent="0"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altLang="en-US" sz="2400" dirty="0"/>
              <a:t>	Type2: Pitching. 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US" altLang="en-US" sz="2400" dirty="0"/>
              <a:t>	Type3,4: motion around steady state flight.</a:t>
            </a:r>
          </a:p>
          <a:p>
            <a:pPr fontAlgn="base">
              <a:lnSpc>
                <a:spcPct val="8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en-GB" altLang="en-US" sz="24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737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753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derivatives from Xflr5: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5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50702070"/>
                  </p:ext>
                </p:extLst>
              </p:nvPr>
            </p:nvGraphicFramePr>
            <p:xfrm>
              <a:off x="1968007" y="1828803"/>
              <a:ext cx="7342247" cy="4816695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326" r="-99505" b="-8232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326" r="-500" b="-8232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101149" r="-99505" b="-7137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101149" r="-500" b="-7137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203488" r="-99505" b="-6220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203488" r="-500" b="-62209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00000" r="-99505" b="-514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00000" r="-500" b="-5149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374194" r="-99505" b="-3817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374194" r="-500" b="-38172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512791" r="-99505" b="-312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512791" r="-500" b="-3127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617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05747" r="-99505" b="-209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05747" r="-500" b="-209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67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5" t="-660215" r="-99505" b="-95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1167" t="-660215" r="-500" b="-95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6175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26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2122691"/>
            <a:ext cx="9683026" cy="323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3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853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longitudinal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09"/>
            <a:ext cx="9878402" cy="534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82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6" y="2337441"/>
            <a:ext cx="5048394" cy="4042391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4" y="2337441"/>
            <a:ext cx="5374761" cy="40423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21413" y="1930314"/>
            <a:ext cx="28857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Horizontal speed response</a:t>
            </a:r>
          </a:p>
        </p:txBody>
      </p:sp>
      <p:sp>
        <p:nvSpPr>
          <p:cNvPr id="5" name="Rectangle 4"/>
          <p:cNvSpPr/>
          <p:nvPr/>
        </p:nvSpPr>
        <p:spPr>
          <a:xfrm>
            <a:off x="6826205" y="1937331"/>
            <a:ext cx="26221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Vertical speed response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93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74563" y="1930314"/>
            <a:ext cx="1179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3466" y="1937331"/>
            <a:ext cx="132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Pitch angle</a:t>
            </a:r>
          </a:p>
        </p:txBody>
      </p:sp>
      <p:pic>
        <p:nvPicPr>
          <p:cNvPr id="1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4"/>
            <a:ext cx="5006596" cy="4049408"/>
          </a:xfrm>
          <a:prstGeom prst="rect">
            <a:avLst/>
          </a:prstGeom>
        </p:spPr>
      </p:pic>
      <p:pic>
        <p:nvPicPr>
          <p:cNvPr id="16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521" y="2330424"/>
            <a:ext cx="5470314" cy="422491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15010" y="1355184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2687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0973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Longitudinal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7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700876"/>
            <a:ext cx="10065135" cy="515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20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1900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derivatives from Xflr5</a:t>
            </a:r>
            <a:endParaRPr lang="en-GB" sz="2000" dirty="0"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 dirty="0"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729135533"/>
                  </p:ext>
                </p:extLst>
              </p:nvPr>
            </p:nvGraphicFramePr>
            <p:xfrm>
              <a:off x="2035515" y="1842654"/>
              <a:ext cx="7263032" cy="4751328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631516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631516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1190" r="-100168" b="-830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1190" r="-336" b="-830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92391" r="-100168" b="-65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92391" r="-336" b="-65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210714" r="-100168" b="-6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210714" r="-336" b="-6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10714" r="-100168" b="-5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10714" r="-336" b="-52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375000" r="-100168" b="-37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375000" r="-336" b="-37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520238" r="-100168" b="-3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520238" r="-336" b="-3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20238" r="-100168" b="-2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20238" r="-336" b="-2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5544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657609" r="-100168" b="-93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657609" r="-336" b="-934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5146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68" t="-829762" r="-100168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100336" t="-829762" r="-336" b="-23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03375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Tw Cen MT" panose="020B0602020104020603" pitchFamily="34" charset="0"/>
                </a:rPr>
                <a:t>Traditional flying cars: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Can be driven in car configuration to the airport then change it to airplane mode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Need licensed pilot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medium to long range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will take flight by 2020-2022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C7F9152-D27F-4F43-985E-67DDF1CECC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62304" y="2908381"/>
            <a:ext cx="7012963" cy="3536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5188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2346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Tw Cen MT" panose="020B0602020104020603" pitchFamily="34" charset="0"/>
              </a:rPr>
              <a:t>Root locus for </a:t>
            </a:r>
            <a:r>
              <a:rPr lang="en-GB" sz="2000" dirty="0" smtClean="0">
                <a:latin typeface="Tw Cen MT" panose="020B0602020104020603" pitchFamily="34" charset="0"/>
              </a:rPr>
              <a:t>lateral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00" y="1516210"/>
            <a:ext cx="9917038" cy="534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96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05094" y="1930314"/>
            <a:ext cx="15183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Cruise speed</a:t>
            </a:r>
          </a:p>
        </p:txBody>
      </p:sp>
      <p:sp>
        <p:nvSpPr>
          <p:cNvPr id="5" name="Rectangle 4"/>
          <p:cNvSpPr/>
          <p:nvPr/>
        </p:nvSpPr>
        <p:spPr>
          <a:xfrm>
            <a:off x="7613568" y="1937331"/>
            <a:ext cx="10474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Roll rate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337441"/>
            <a:ext cx="4885580" cy="4042391"/>
          </a:xfrm>
          <a:prstGeom prst="rect">
            <a:avLst/>
          </a:prstGeom>
        </p:spPr>
      </p:pic>
      <p:pic>
        <p:nvPicPr>
          <p:cNvPr id="17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472" y="2337441"/>
            <a:ext cx="5419363" cy="419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67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007158" y="1116100"/>
            <a:ext cx="3207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w Cen MT" panose="020B0602020104020603" pitchFamily="34" charset="0"/>
              </a:rPr>
              <a:t>Time</a:t>
            </a:r>
            <a:r>
              <a:rPr lang="en-US" sz="2000" b="1" dirty="0"/>
              <a:t> </a:t>
            </a:r>
            <a:r>
              <a:rPr lang="en-US" sz="2000" dirty="0">
                <a:latin typeface="Tw Cen MT" panose="020B0602020104020603" pitchFamily="34" charset="0"/>
              </a:rPr>
              <a:t>response characteristics</a:t>
            </a:r>
            <a:r>
              <a:rPr lang="en-US" sz="2000" dirty="0" smtClean="0">
                <a:latin typeface="Tw Cen MT" panose="020B0602020104020603" pitchFamily="34" charset="0"/>
              </a:rPr>
              <a:t>:</a:t>
            </a:r>
            <a:endParaRPr lang="en-GB" sz="2000" dirty="0">
              <a:latin typeface="Tw Cen MT" panose="020B06020201040206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11016" y="1930314"/>
            <a:ext cx="11065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Yaw rate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5903" y="1937331"/>
            <a:ext cx="13227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dirty="0">
                <a:latin typeface="Tw Cen MT" panose="020B0602020104020603" pitchFamily="34" charset="0"/>
              </a:rPr>
              <a:t>Bank angle</a:t>
            </a:r>
          </a:p>
        </p:txBody>
      </p:sp>
      <p:sp>
        <p:nvSpPr>
          <p:cNvPr id="6" name="Rectangle 5"/>
          <p:cNvSpPr/>
          <p:nvPr/>
        </p:nvSpPr>
        <p:spPr>
          <a:xfrm>
            <a:off x="4015010" y="1343040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</a:t>
            </a:r>
            <a:r>
              <a:rPr lang="en-US" sz="2000" dirty="0">
                <a:latin typeface="Tw Cen MT" panose="020B0602020104020603" pitchFamily="34" charset="0"/>
              </a:rPr>
              <a:t>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" y="2330423"/>
            <a:ext cx="4948149" cy="4202085"/>
          </a:xfrm>
          <a:prstGeom prst="rect">
            <a:avLst/>
          </a:prstGeom>
        </p:spPr>
      </p:pic>
      <p:pic>
        <p:nvPicPr>
          <p:cNvPr id="1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584" y="2330423"/>
            <a:ext cx="5272251" cy="420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02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Rectangle 1"/>
          <p:cNvSpPr/>
          <p:nvPr/>
        </p:nvSpPr>
        <p:spPr>
          <a:xfrm>
            <a:off x="849700" y="591286"/>
            <a:ext cx="2705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Stability Analysis</a:t>
            </a:r>
            <a:endParaRPr lang="en-GB" sz="2800" dirty="0">
              <a:solidFill>
                <a:srgbClr val="03A1A4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53036" y="1300766"/>
            <a:ext cx="9221273" cy="487619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54864" y="1100711"/>
            <a:ext cx="2589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Tw Cen MT" panose="020B0602020104020603" pitchFamily="34" charset="0"/>
              </a:rPr>
              <a:t>Lateral response modes</a:t>
            </a:r>
            <a:endParaRPr lang="en-GB" sz="2000" dirty="0">
              <a:latin typeface="Tw Cen MT" panose="020B0602020104020603" pitchFamily="34" charset="0"/>
            </a:endParaRPr>
          </a:p>
        </p:txBody>
      </p:sp>
      <p:pic>
        <p:nvPicPr>
          <p:cNvPr id="12" name="Content Placeholder 3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5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33384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3E93C38-ECA5-4094-81E9-196A3BD19EB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213096" y="0"/>
            <a:chExt cx="11447501" cy="6858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C85080E-7B66-43F0-AB4D-3A69B13C005A}"/>
                </a:ext>
              </a:extLst>
            </p:cNvPr>
            <p:cNvSpPr/>
            <p:nvPr/>
          </p:nvSpPr>
          <p:spPr>
            <a:xfrm>
              <a:off x="213096" y="0"/>
              <a:ext cx="11447501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05DAC1A-9BF8-460E-8D8B-77BFB6B27FF9}"/>
                </a:ext>
              </a:extLst>
            </p:cNvPr>
            <p:cNvSpPr/>
            <p:nvPr/>
          </p:nvSpPr>
          <p:spPr>
            <a:xfrm>
              <a:off x="10492197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2CD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0DCA374-CD21-448B-8791-8A04A9A9A552}"/>
                </a:ext>
              </a:extLst>
            </p:cNvPr>
            <p:cNvSpPr txBox="1"/>
            <p:nvPr/>
          </p:nvSpPr>
          <p:spPr>
            <a:xfrm rot="16200000">
              <a:off x="10341391" y="3136612"/>
              <a:ext cx="19920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AC Design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3A620A7-5483-4447-9670-0F8D67F36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10600933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DA2AEF-1054-4915-8492-A0ADAA9592F5}"/>
              </a:ext>
            </a:extLst>
          </p:cNvPr>
          <p:cNvSpPr/>
          <p:nvPr/>
        </p:nvSpPr>
        <p:spPr>
          <a:xfrm>
            <a:off x="2035516" y="5220472"/>
            <a:ext cx="2635701" cy="7326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389716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7728BA24-99D1-4E44-98AC-50745A94AD6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491575" y="0"/>
            <a:chExt cx="9961092" cy="6858000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79FD4E-778D-428A-B08F-1B97893971C7}"/>
                </a:ext>
              </a:extLst>
            </p:cNvPr>
            <p:cNvSpPr/>
            <p:nvPr/>
          </p:nvSpPr>
          <p:spPr>
            <a:xfrm>
              <a:off x="491575" y="0"/>
              <a:ext cx="9961092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7DB4514-65BA-420D-BBB3-CCF0A5B397CB}"/>
                </a:ext>
              </a:extLst>
            </p:cNvPr>
            <p:cNvSpPr/>
            <p:nvPr/>
          </p:nvSpPr>
          <p:spPr>
            <a:xfrm>
              <a:off x="9284267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C7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86CE46E-7143-4535-BF09-36D36B082851}"/>
                </a:ext>
              </a:extLst>
            </p:cNvPr>
            <p:cNvSpPr txBox="1"/>
            <p:nvPr/>
          </p:nvSpPr>
          <p:spPr>
            <a:xfrm rot="16200000">
              <a:off x="9117129" y="3189611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Autopilot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E9D2CC3-AE8C-4CF7-AC14-0BF3748D6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9385467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4499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0D3F9-D583-4ACD-8480-0F4A65ED3C83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491575" y="0"/>
            <a:chExt cx="9574094" cy="6858000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321108FC-08B5-45CC-AB47-1104119B25FD}"/>
                </a:ext>
              </a:extLst>
            </p:cNvPr>
            <p:cNvSpPr/>
            <p:nvPr/>
          </p:nvSpPr>
          <p:spPr>
            <a:xfrm>
              <a:off x="491575" y="0"/>
              <a:ext cx="9574094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96A47C8C-7F88-484E-817B-572BEDC2BC69}"/>
                </a:ext>
              </a:extLst>
            </p:cNvPr>
            <p:cNvSpPr/>
            <p:nvPr/>
          </p:nvSpPr>
          <p:spPr>
            <a:xfrm>
              <a:off x="8897260" y="2337440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5D7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DB5570-AC77-4396-9748-4183DF7C8396}"/>
                </a:ext>
              </a:extLst>
            </p:cNvPr>
            <p:cNvSpPr txBox="1"/>
            <p:nvPr/>
          </p:nvSpPr>
          <p:spPr>
            <a:xfrm rot="16200000">
              <a:off x="8746453" y="3312719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Computer Vision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6ED4041-CDD9-443D-802E-47D438790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992269" y="3247473"/>
              <a:ext cx="530600" cy="530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5200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7" name="Picture 4" descr="Robot Operating System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3" y="270456"/>
            <a:ext cx="4275786" cy="94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72825" y="376837"/>
            <a:ext cx="30605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Implementation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2682" y="1508854"/>
            <a:ext cx="2412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Why  ROS ?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58" y="2190662"/>
            <a:ext cx="10010708" cy="4320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7959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915083" y="359466"/>
            <a:ext cx="49525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some important features in ROS</a:t>
            </a:r>
          </a:p>
        </p:txBody>
      </p:sp>
      <p:sp>
        <p:nvSpPr>
          <p:cNvPr id="3" name="Rectangle 2"/>
          <p:cNvSpPr/>
          <p:nvPr/>
        </p:nvSpPr>
        <p:spPr>
          <a:xfrm>
            <a:off x="1223548" y="1441292"/>
            <a:ext cx="2450671" cy="33855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</a:t>
            </a:r>
            <a:r>
              <a:rPr lang="en-US" sz="2800" b="1" i="1" dirty="0" smtClean="0">
                <a:latin typeface="Tw Cen MT" panose="020B0602020104020603" pitchFamily="34" charset="0"/>
                <a:cs typeface="Times New Roman" panose="02020603050405020304" pitchFamily="18" charset="0"/>
              </a:rPr>
              <a:t>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i="1" dirty="0">
                <a:latin typeface="Tw Cen MT" panose="020B0602020104020603" pitchFamily="34" charset="0"/>
                <a:cs typeface="Times New Roman" panose="02020603050405020304" pitchFamily="18" charset="0"/>
              </a:rPr>
              <a:t>ROS actions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</a:br>
            <a:endParaRPr lang="en-US" dirty="0">
              <a:solidFill>
                <a:schemeClr val="accent1">
                  <a:lumMod val="75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1023145"/>
            <a:ext cx="6181725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508" y="3247474"/>
            <a:ext cx="5638800" cy="3166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37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F917642-5DBD-4D62-A002-1D001AA0C9DB}"/>
              </a:ext>
            </a:extLst>
          </p:cNvPr>
          <p:cNvGrpSpPr/>
          <p:nvPr/>
        </p:nvGrpSpPr>
        <p:grpSpPr>
          <a:xfrm>
            <a:off x="2763255" y="224791"/>
            <a:ext cx="9534736" cy="6633208"/>
            <a:chOff x="2894516" y="3894903"/>
            <a:chExt cx="6140060" cy="103292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7483CD-BD95-416C-A18B-72749CFC6B8B}"/>
                </a:ext>
              </a:extLst>
            </p:cNvPr>
            <p:cNvSpPr txBox="1"/>
            <p:nvPr/>
          </p:nvSpPr>
          <p:spPr>
            <a:xfrm>
              <a:off x="2894516" y="3894903"/>
              <a:ext cx="6140060" cy="103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03A1A4"/>
                  </a:solidFill>
                  <a:latin typeface="Tw Cen MT" panose="020B0602020104020603" pitchFamily="34" charset="0"/>
                </a:rPr>
                <a:t>Flying taxi categories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BCE4EA3-1364-4D22-BA77-A285CF56EC5B}"/>
                </a:ext>
              </a:extLst>
            </p:cNvPr>
            <p:cNvSpPr txBox="1"/>
            <p:nvPr/>
          </p:nvSpPr>
          <p:spPr>
            <a:xfrm>
              <a:off x="3061012" y="3905132"/>
              <a:ext cx="5152898" cy="27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revolutionary vehicles</a:t>
              </a:r>
              <a:r>
                <a:rPr lang="en-US" b="1" dirty="0">
                  <a:latin typeface="Tw Cen MT" panose="020B0602020104020603" pitchFamily="34" charset="0"/>
                </a:rPr>
                <a:t>: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combine a passenger drone and traditional flying car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Fully autonomous vehicle 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Cover long range (greater than 200 miles)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>
                  <a:latin typeface="Tw Cen MT" panose="020B0602020104020603" pitchFamily="34" charset="0"/>
                </a:rPr>
                <a:t>Have advanced VTOL capability</a:t>
              </a:r>
            </a:p>
            <a:p>
              <a:pPr marL="800100" lvl="1" indent="-342900">
                <a:buFont typeface="Arial" panose="020B0604020202020204" pitchFamily="34" charset="0"/>
                <a:buChar char="•"/>
              </a:pPr>
              <a:r>
                <a:rPr lang="en-US" b="1" dirty="0"/>
                <a:t>It  could take until 2025 before they become a reality</a:t>
              </a:r>
              <a:endParaRPr lang="en-US" b="1" dirty="0">
                <a:latin typeface="Tw Cen MT" panose="020B06020201040206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06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249934" y="1093562"/>
            <a:ext cx="4931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Deferential </a:t>
            </a:r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Drive Robot (DD robot</a:t>
            </a:r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6430" y="570342"/>
            <a:ext cx="76870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increase our experience in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ROS and Its features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921" y="1682412"/>
            <a:ext cx="8228192" cy="455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971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2880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200150" lvl="2" indent="-285750">
                <a:buFont typeface="Wingdings" panose="05000000000000000000" pitchFamily="2" charset="2"/>
                <a:buChar char="v"/>
              </a:pPr>
              <a:r>
                <a:rPr lang="en-US" sz="28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rPr>
                <a:t>Modeling</a:t>
              </a:r>
            </a:p>
            <a:p>
              <a:pPr marL="1200150" lvl="2" indent="-285750">
                <a:buFont typeface="Wingdings" panose="05000000000000000000" pitchFamily="2" charset="2"/>
                <a:buChar char="v"/>
              </a:pPr>
              <a:endPara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876126" y="570342"/>
            <a:ext cx="20648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Objective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</a:b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311" y="1201283"/>
            <a:ext cx="847429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the DD robot linear velocity and angular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Localize the DD robot by fusing the data from IMU and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odometry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encoders</a:t>
            </a:r>
          </a:p>
          <a:p>
            <a:endParaRPr lang="en-US" sz="2400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2" y="3429000"/>
            <a:ext cx="966995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619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64610" y="295072"/>
            <a:ext cx="23658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35" y="818292"/>
            <a:ext cx="6462980" cy="5938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9133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317085" y="339770"/>
            <a:ext cx="10320075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1D </a:t>
            </a:r>
            <a:r>
              <a:rPr lang="en-US" sz="30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Bi-rotor</a:t>
            </a:r>
          </a:p>
          <a:p>
            <a:r>
              <a:rPr lang="en-US" sz="3200" b="1" i="1" dirty="0">
                <a:latin typeface="Tw Cen MT" panose="020B0602020104020603" pitchFamily="34" charset="0"/>
              </a:rPr>
              <a:t>validate ROS performance in aerospace </a:t>
            </a:r>
            <a:r>
              <a:rPr lang="en-US" sz="3200" b="1" i="1" dirty="0" smtClean="0">
                <a:latin typeface="Tw Cen MT" panose="020B0602020104020603" pitchFamily="34" charset="0"/>
              </a:rPr>
              <a:t>applications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Block Diagram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Conjuration 1 (ROS PID) (</a:t>
            </a:r>
            <a:r>
              <a:rPr lang="en-US" sz="2800" dirty="0"/>
              <a:t>Low-pass filter on derivative </a:t>
            </a:r>
            <a:r>
              <a:rPr lang="en-US" sz="2800" dirty="0" smtClean="0"/>
              <a:t>term</a:t>
            </a:r>
            <a:r>
              <a:rPr lang="en-US" sz="2800" b="1" dirty="0" smtClean="0"/>
              <a:t>)</a:t>
            </a:r>
            <a:endParaRPr lang="en-US" sz="3200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3966" r="955" b="2706"/>
          <a:stretch/>
        </p:blipFill>
        <p:spPr bwMode="auto">
          <a:xfrm>
            <a:off x="244699" y="2337440"/>
            <a:ext cx="11706896" cy="4398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8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981075"/>
            <a:ext cx="78867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54863" y="386367"/>
            <a:ext cx="4046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>
                    <a:lumMod val="50000"/>
                  </a:schemeClr>
                </a:solidFill>
              </a:rPr>
              <a:t>Controller Tuning in Real time </a:t>
            </a:r>
            <a:endParaRPr lang="en-US" sz="24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17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40431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Configuration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2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(PIDA)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 bwMode="auto">
          <a:xfrm>
            <a:off x="138378" y="862885"/>
            <a:ext cx="11453106" cy="524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692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58571" y="300092"/>
            <a:ext cx="106346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Results &amp;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Conclusions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</a:t>
            </a:r>
            <a:r>
              <a:rPr lang="en-US" sz="2800" dirty="0" smtClean="0"/>
              <a:t>Time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Comparison between configuration 1 and Configuration 2 sampling time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6" y="1685087"/>
            <a:ext cx="9267825" cy="4603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8538693" y="3778074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538693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538693" y="4508817"/>
            <a:ext cx="1549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88601" y="3778074"/>
            <a:ext cx="0" cy="730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28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Effect of  not constant Sampling time</a:t>
                </a:r>
              </a:p>
              <a:p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	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𝑰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𝒂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=0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=value  ,Hence Controller=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𝒆𝒓𝒓𝒐𝒓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=−</m:t>
                    </m:r>
                    <m:sSub>
                      <m:sSubPr>
                        <m:ctrlP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𝑲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/>
                          </a:rPr>
                          <m:t>𝒑</m:t>
                        </m:r>
                      </m:sub>
                    </m:sSub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∗</m:t>
                    </m:r>
                    <m:r>
                      <a:rPr lang="en-US" sz="2400" b="1" i="1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/>
                      </a:rPr>
                      <m:t>𝒔𝒕𝒂𝒕𝒆</m:t>
                    </m:r>
                  </m:oMath>
                </a14:m>
                <a:endParaRPr lang="en-US" sz="2400" b="1" dirty="0" smtClean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  <a:p>
                <a:r>
                  <a:rPr lang="en-US" sz="2800" b="1" dirty="0" smtClean="0">
                    <a:solidFill>
                      <a:schemeClr val="accent5">
                        <a:lumMod val="50000"/>
                      </a:schemeClr>
                    </a:solidFill>
                    <a:latin typeface="Tw Cen MT" panose="020B0602020104020603" pitchFamily="34" charset="0"/>
                  </a:rPr>
                  <a:t> </a:t>
                </a:r>
                <a:endParaRPr lang="en-US" sz="2800" b="1" dirty="0">
                  <a:solidFill>
                    <a:schemeClr val="accent5">
                      <a:lumMod val="50000"/>
                    </a:schemeClr>
                  </a:solidFill>
                  <a:latin typeface="Tw Cen MT" panose="020B0602020104020603" pitchFamily="34" charset="0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858" y="129015"/>
                <a:ext cx="11442301" cy="1356525"/>
              </a:xfrm>
              <a:prstGeom prst="rect">
                <a:avLst/>
              </a:prstGeom>
              <a:blipFill rotWithShape="1">
                <a:blip r:embed="rId3"/>
                <a:stretch>
                  <a:fillRect l="-959" t="-4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99" y="1485541"/>
            <a:ext cx="10153650" cy="481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2396" y="6284890"/>
                <a:ext cx="217816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2173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82" y="409024"/>
            <a:ext cx="1015365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/>
                            </a:rPr>
                            <m:t>𝑻</m:t>
                          </m:r>
                        </m:e>
                        <m:sub>
                          <m:r>
                            <a:rPr lang="en-US" sz="2400" b="1" i="1">
                              <a:latin typeface="Cambria Math"/>
                            </a:rPr>
                            <m:t>𝒔</m:t>
                          </m:r>
                        </m:sub>
                      </m:sSub>
                      <m:r>
                        <a:rPr lang="en-US" sz="2400" b="1" i="1" smtClean="0">
                          <a:latin typeface="Cambria Math"/>
                          <a:ea typeface="Cambria Math"/>
                        </a:rPr>
                        <m:t>≠</m:t>
                      </m:r>
                      <m:r>
                        <m:rPr>
                          <m:nor/>
                        </m:rPr>
                        <a:rPr lang="en-US" sz="2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Constant</m:t>
                      </m:r>
                    </m:oMath>
                  </m:oMathPara>
                </a14:m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964" y="6169636"/>
                <a:ext cx="2178160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341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0" y="766762"/>
            <a:ext cx="5979566" cy="5221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a)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72" y="6175010"/>
                <a:ext cx="11315188" cy="427618"/>
              </a:xfrm>
              <a:prstGeom prst="rect">
                <a:avLst/>
              </a:prstGeom>
              <a:blipFill rotWithShape="1">
                <a:blip r:embed="rId4"/>
                <a:stretch>
                  <a:fillRect l="-485" t="-7143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6"/>
          <a:stretch/>
        </p:blipFill>
        <p:spPr bwMode="auto">
          <a:xfrm>
            <a:off x="5979565" y="766763"/>
            <a:ext cx="6085887" cy="522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229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Technology areas dominating air taxi technology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FE968-B66A-4819-9662-0150058AE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21" y="972810"/>
            <a:ext cx="8023097" cy="534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102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-116434" y="-1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449706" y="84649"/>
            <a:ext cx="11293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Gains tuning (Comparing between ROS and my PID controller)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𝑹𝑶𝑺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𝒑𝒊𝒅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𝒑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𝟔𝟎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𝑰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𝟏𝟓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dirty="0" err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dirty="0" smtClean="0">
                            <a:latin typeface="Cambria Math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sz="2000" b="1" i="1" dirty="0" smtClean="0">
                        <a:latin typeface="Cambria Math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b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cutto-freq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Low pass </a:t>
                </a:r>
                <a:r>
                  <a:rPr lang="en-US" sz="2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lter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 derivative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term) = </a:t>
                </a:r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40 Hz ,and same gains for my PID but 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𝑲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  <a:cs typeface="Times New Roman" panose="02020603050405020304" pitchFamily="18" charset="0"/>
                          </a:rPr>
                          <m:t>𝒂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/>
                        <a:cs typeface="Times New Roman" panose="02020603050405020304" pitchFamily="18" charset="0"/>
                      </a:rPr>
                      <m:t>𝟏𝟎</m:t>
                    </m:r>
                  </m:oMath>
                </a14:m>
                <a:r>
                  <a:rPr 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/>
                  <a:t>(to resist error acceleration</a:t>
                </a:r>
                <a:r>
                  <a:rPr lang="en-US" sz="2000" dirty="0" smtClean="0"/>
                  <a:t>)</a:t>
                </a:r>
                <a:endPara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88" y="6072188"/>
                <a:ext cx="11315188" cy="735394"/>
              </a:xfrm>
              <a:prstGeom prst="rect">
                <a:avLst/>
              </a:prstGeom>
              <a:blipFill rotWithShape="1">
                <a:blip r:embed="rId3"/>
                <a:stretch>
                  <a:fillRect l="-539" t="-4132" r="-539" b="-14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5885644" cy="528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44" y="785813"/>
            <a:ext cx="6189921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040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775" y="1176854"/>
            <a:ext cx="9659155" cy="520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21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20775" y="392425"/>
            <a:ext cx="100232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Comparing 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between ROS and my PID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controller on one graph 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4" y="1301574"/>
            <a:ext cx="970597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870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3941" y="168610"/>
            <a:ext cx="61650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PX4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autopilot(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PX4 , ROS and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</a:rPr>
              <a:t>Gazebo)</a:t>
            </a: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106" y="1038756"/>
            <a:ext cx="8771597" cy="5202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0331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3244" y="300092"/>
            <a:ext cx="77688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MAVROS and </a:t>
            </a:r>
            <a:r>
              <a:rPr lang="en-US" sz="2800" b="1" dirty="0" err="1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MAVLink</a:t>
            </a: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 messages interpretation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520" y="1428749"/>
            <a:ext cx="9473307" cy="4954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92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ysClr val="windowText" lastClr="000000"/>
                  </a:solidFill>
                </a:rPr>
                <a:t>VIDEO  Position control </a:t>
              </a: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6334" y="84649"/>
            <a:ext cx="915789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Position 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Control Using(PX4,Gazebo </a:t>
            </a:r>
            <a:r>
              <a:rPr lang="en-US" sz="2800" b="1" dirty="0" err="1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simulation,MAVROS</a:t>
            </a:r>
            <a:r>
              <a:rPr lang="en-US" sz="2800" b="1" dirty="0" smtClean="0">
                <a:solidFill>
                  <a:schemeClr val="accent5">
                    <a:lumMod val="50000"/>
                  </a:schemeClr>
                </a:solidFill>
                <a:latin typeface="Tw Cen MT" panose="020B0602020104020603" pitchFamily="34" charset="0"/>
              </a:rPr>
              <a:t>)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/>
              <a:t>Our simulation simple test</a:t>
            </a: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72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E7044FAB-DB4A-4E59-B111-8CA4168E7FA4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2449883" y="-1"/>
            <a:chExt cx="1186072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824F072A-08CC-4CC6-B5EF-C1833A244FA3}"/>
                </a:ext>
              </a:extLst>
            </p:cNvPr>
            <p:cNvSpPr/>
            <p:nvPr/>
          </p:nvSpPr>
          <p:spPr>
            <a:xfrm>
              <a:off x="-2449883" y="-1"/>
              <a:ext cx="118607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smtClea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3C6C4A9-8B6A-429B-980E-26CD0C3A573E}"/>
                </a:ext>
              </a:extLst>
            </p:cNvPr>
            <p:cNvSpPr/>
            <p:nvPr/>
          </p:nvSpPr>
          <p:spPr>
            <a:xfrm>
              <a:off x="8242436" y="2337439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858AC381-BFD1-4A89-AE49-8ADC853A6849}"/>
                </a:ext>
              </a:extLst>
            </p:cNvPr>
            <p:cNvSpPr txBox="1"/>
            <p:nvPr/>
          </p:nvSpPr>
          <p:spPr>
            <a:xfrm rot="16200000">
              <a:off x="8091629" y="3312718"/>
              <a:ext cx="19920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Implementation</a:t>
              </a:r>
              <a:endParaRPr lang="en-US" sz="2400" b="1" dirty="0">
                <a:solidFill>
                  <a:srgbClr val="F0EEF0"/>
                </a:solidFill>
                <a:latin typeface="Tw Cen MT" panose="020B0602020104020603" pitchFamily="34" charset="0"/>
              </a:endParaRPr>
            </a:p>
          </p:txBody>
        </p:sp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9DF2E944-82FA-495B-8A5C-9BDE263553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834047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820776" y="84649"/>
            <a:ext cx="6463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 smtClean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accent5">
                  <a:lumMod val="50000"/>
                </a:schemeClr>
              </a:solidFill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5530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40" y="418012"/>
            <a:ext cx="2651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Wiring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1907177"/>
            <a:ext cx="370985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The first problem was to connect all the components together and get the vehicle started .</a:t>
            </a:r>
          </a:p>
          <a:p>
            <a:endParaRPr lang="en-US" dirty="0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57" y="313508"/>
            <a:ext cx="4696298" cy="625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39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4741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Ground Stations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639" y="1907175"/>
            <a:ext cx="370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accent2">
                    <a:lumMod val="50000"/>
                  </a:schemeClr>
                </a:solidFill>
              </a:rPr>
              <a:t>Qgroundcontrol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76730" y="1907176"/>
            <a:ext cx="3709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2">
                    <a:lumMod val="50000"/>
                  </a:schemeClr>
                </a:solidFill>
              </a:rPr>
              <a:t>Mission Planner</a:t>
            </a:r>
            <a:endParaRPr lang="en-US" sz="3600" dirty="0">
              <a:solidFill>
                <a:schemeClr val="accent2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07" y="2830505"/>
            <a:ext cx="1945231" cy="1945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62" y="2830505"/>
            <a:ext cx="352425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639" y="5185342"/>
            <a:ext cx="2743200" cy="1528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for calibration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09662" y="5185342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Easier for </a:t>
            </a:r>
            <a:r>
              <a:rPr lang="en-US" dirty="0" smtClean="0"/>
              <a:t>logging flight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70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Installing firmware and selecting airframe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5" name="Content Placeholder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86" y="2545984"/>
            <a:ext cx="5271226" cy="3391563"/>
          </a:xfrm>
          <a:prstGeom prst="rect">
            <a:avLst/>
          </a:prstGeom>
        </p:spPr>
      </p:pic>
      <p:pic>
        <p:nvPicPr>
          <p:cNvPr id="16" name="Content Placeholder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300" y="2544989"/>
            <a:ext cx="5271224" cy="339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48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B9FA96-1D4C-4693-8652-5B753656D8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89" y="1031695"/>
            <a:ext cx="1897626" cy="136945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F6CCF0-D6B9-4868-BC03-15AD226BFFFF}"/>
              </a:ext>
            </a:extLst>
          </p:cNvPr>
          <p:cNvCxnSpPr>
            <a:cxnSpLocks/>
          </p:cNvCxnSpPr>
          <p:nvPr/>
        </p:nvCxnSpPr>
        <p:spPr>
          <a:xfrm flipV="1">
            <a:off x="6096000" y="1776980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A37E9CDD-9EBC-4F51-A99B-A9F237E8C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4242" y="1438957"/>
            <a:ext cx="2342322" cy="7484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3615693-59D3-463C-AF35-52A870E951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4417" y="2932886"/>
            <a:ext cx="1657228" cy="169037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8FAB92-01B1-47DE-8631-E89DA9A438BF}"/>
              </a:ext>
            </a:extLst>
          </p:cNvPr>
          <p:cNvCxnSpPr>
            <a:cxnSpLocks/>
          </p:cNvCxnSpPr>
          <p:nvPr/>
        </p:nvCxnSpPr>
        <p:spPr>
          <a:xfrm flipV="1">
            <a:off x="6093169" y="3741879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B2C5D6A-4729-48E6-8E25-A83F1D2F41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49672" y="3403856"/>
            <a:ext cx="2045800" cy="74843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1F3AC71-2399-4BA7-8708-2DD10F3B1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5792" y="5196643"/>
            <a:ext cx="2693256" cy="1514955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54C3936-938D-4487-9831-DCC6BAA792EC}"/>
              </a:ext>
            </a:extLst>
          </p:cNvPr>
          <p:cNvCxnSpPr>
            <a:cxnSpLocks/>
          </p:cNvCxnSpPr>
          <p:nvPr/>
        </p:nvCxnSpPr>
        <p:spPr>
          <a:xfrm flipV="1">
            <a:off x="6246542" y="5650675"/>
            <a:ext cx="2179343" cy="241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04D4E120-7F44-4DC6-BE30-D5F9C964864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033" y="4861060"/>
            <a:ext cx="1674277" cy="167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79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1"/>
                </a:solidFill>
              </a:rPr>
              <a:t>Radio Calibration (DX8)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" y="1736521"/>
            <a:ext cx="4283279" cy="4283279"/>
          </a:xfrm>
          <a:prstGeom prst="rect">
            <a:avLst/>
          </a:prstGeom>
        </p:spPr>
      </p:pic>
      <p:pic>
        <p:nvPicPr>
          <p:cNvPr id="11" name="Content Placeholder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575" y="1720850"/>
            <a:ext cx="5283189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90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Sensors calibrations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771" y="126444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Compass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1657" y="125333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Gyroscope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771" y="3913877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Accelerometer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1657" y="392694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Level horizon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1737358"/>
            <a:ext cx="3532414" cy="21756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827" y="1726682"/>
            <a:ext cx="4435954" cy="2186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58" y="4377668"/>
            <a:ext cx="3562427" cy="22582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61" y="4504473"/>
            <a:ext cx="5511116" cy="20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4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ESCs and Battery calibration</a:t>
            </a:r>
            <a:endParaRPr lang="en-US" sz="5400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157" y="1336808"/>
            <a:ext cx="6705223" cy="525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8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Tuning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771" y="126444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Hovering thrust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71657" y="125333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Pitch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3771" y="3913877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Roll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71657" y="3926940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Yaw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9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4" y="1759354"/>
            <a:ext cx="3351550" cy="2153619"/>
          </a:xfrm>
          <a:prstGeom prst="rect">
            <a:avLst/>
          </a:prstGeom>
        </p:spPr>
      </p:pic>
      <p:pic>
        <p:nvPicPr>
          <p:cNvPr id="2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15" y="1787668"/>
            <a:ext cx="4507010" cy="2121160"/>
          </a:xfrm>
          <a:prstGeom prst="rect">
            <a:avLst/>
          </a:prstGeom>
        </p:spPr>
      </p:pic>
      <p:pic>
        <p:nvPicPr>
          <p:cNvPr id="21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4" y="4391415"/>
            <a:ext cx="4439278" cy="2060966"/>
          </a:xfrm>
          <a:prstGeom prst="rect">
            <a:avLst/>
          </a:prstGeom>
        </p:spPr>
      </p:pic>
      <p:pic>
        <p:nvPicPr>
          <p:cNvPr id="22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84" y="4355154"/>
            <a:ext cx="4524641" cy="20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86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Flight modes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238" y="1267494"/>
            <a:ext cx="297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Manual / stabilized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38" y="398559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Acrobatic 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26" y="1360204"/>
            <a:ext cx="6881740" cy="2152570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82" y="4031466"/>
            <a:ext cx="6864784" cy="214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3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60E31D48-090A-4A9C-AF5C-4B0C49C47C7D}"/>
              </a:ext>
            </a:extLst>
          </p:cNvPr>
          <p:cNvGrpSpPr/>
          <p:nvPr/>
        </p:nvGrpSpPr>
        <p:grpSpPr>
          <a:xfrm>
            <a:off x="1" y="-13063"/>
            <a:ext cx="12192000" cy="6858000"/>
            <a:chOff x="-10744544" y="-1"/>
            <a:chExt cx="11335016" cy="685800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A79A714-CB74-4EFD-9BC1-A7F2F993842A}"/>
                </a:ext>
              </a:extLst>
            </p:cNvPr>
            <p:cNvSpPr/>
            <p:nvPr/>
          </p:nvSpPr>
          <p:spPr>
            <a:xfrm>
              <a:off x="-10744544" y="-1"/>
              <a:ext cx="11331017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006C60A-833A-41C2-A553-8132E7B3A7DB}"/>
                </a:ext>
              </a:extLst>
            </p:cNvPr>
            <p:cNvSpPr/>
            <p:nvPr/>
          </p:nvSpPr>
          <p:spPr>
            <a:xfrm>
              <a:off x="-577928" y="2337438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00A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5AECC6C-A520-4756-9163-08D14835D791}"/>
                </a:ext>
              </a:extLst>
            </p:cNvPr>
            <p:cNvSpPr txBox="1"/>
            <p:nvPr/>
          </p:nvSpPr>
          <p:spPr>
            <a:xfrm rot="16200000">
              <a:off x="-738260" y="3189608"/>
              <a:ext cx="1992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Flight</a:t>
              </a:r>
              <a:r>
                <a:rPr lang="en-US" sz="36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 test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F8A56B9-A504-4035-8439-53ED4617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16200000">
              <a:off x="-491912" y="3247473"/>
              <a:ext cx="530600" cy="5306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8639" y="418012"/>
            <a:ext cx="850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>
                <a:solidFill>
                  <a:schemeClr val="accent1"/>
                </a:solidFill>
              </a:rPr>
              <a:t>Flight modes</a:t>
            </a:r>
            <a:endParaRPr lang="en-US" sz="5400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5238" y="1267494"/>
            <a:ext cx="2973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Altitude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5238" y="3985598"/>
            <a:ext cx="2834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</a:rPr>
              <a:t>Position  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2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45" y="1301504"/>
            <a:ext cx="6863621" cy="2147331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45" y="4120577"/>
            <a:ext cx="6863621" cy="214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2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066ACF4C-6F8C-46FC-8362-2E05C90EEAFA}"/>
              </a:ext>
            </a:extLst>
          </p:cNvPr>
          <p:cNvGrpSpPr/>
          <p:nvPr/>
        </p:nvGrpSpPr>
        <p:grpSpPr>
          <a:xfrm>
            <a:off x="-290920" y="0"/>
            <a:ext cx="12482920" cy="6858000"/>
            <a:chOff x="-290920" y="0"/>
            <a:chExt cx="12482920" cy="68580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373113-18F1-4443-9A8E-5EF06C1D2FEA}"/>
                </a:ext>
              </a:extLst>
            </p:cNvPr>
            <p:cNvSpPr/>
            <p:nvPr/>
          </p:nvSpPr>
          <p:spPr>
            <a:xfrm>
              <a:off x="-290920" y="0"/>
              <a:ext cx="12482920" cy="6858000"/>
            </a:xfrm>
            <a:prstGeom prst="rect">
              <a:avLst/>
            </a:prstGeom>
            <a:solidFill>
              <a:srgbClr val="F0EEF0"/>
            </a:solidFill>
            <a:ln>
              <a:noFill/>
            </a:ln>
            <a:effectLst>
              <a:outerShdw blurRad="215900" dist="38100" sx="101000" sy="101000" algn="l" rotWithShape="0">
                <a:schemeClr val="tx1">
                  <a:lumMod val="65000"/>
                  <a:lumOff val="35000"/>
                  <a:alpha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99D053-FB83-41F1-B2CB-C10918BC99BC}"/>
                </a:ext>
              </a:extLst>
            </p:cNvPr>
            <p:cNvSpPr/>
            <p:nvPr/>
          </p:nvSpPr>
          <p:spPr>
            <a:xfrm>
              <a:off x="11023600" y="2337441"/>
              <a:ext cx="1168400" cy="2360918"/>
            </a:xfrm>
            <a:custGeom>
              <a:avLst/>
              <a:gdLst>
                <a:gd name="connsiteX0" fmla="*/ 1168400 w 1168400"/>
                <a:gd name="connsiteY0" fmla="*/ 0 h 2360918"/>
                <a:gd name="connsiteX1" fmla="*/ 1168400 w 1168400"/>
                <a:gd name="connsiteY1" fmla="*/ 2360918 h 2360918"/>
                <a:gd name="connsiteX2" fmla="*/ 1060340 w 1168400"/>
                <a:gd name="connsiteY2" fmla="*/ 2355461 h 2360918"/>
                <a:gd name="connsiteX3" fmla="*/ 0 w 1168400"/>
                <a:gd name="connsiteY3" fmla="*/ 1180459 h 2360918"/>
                <a:gd name="connsiteX4" fmla="*/ 1060340 w 1168400"/>
                <a:gd name="connsiteY4" fmla="*/ 5457 h 23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8400" h="2360918">
                  <a:moveTo>
                    <a:pt x="1168400" y="0"/>
                  </a:moveTo>
                  <a:lnTo>
                    <a:pt x="1168400" y="2360918"/>
                  </a:lnTo>
                  <a:lnTo>
                    <a:pt x="1060340" y="2355461"/>
                  </a:lnTo>
                  <a:cubicBezTo>
                    <a:pt x="464762" y="2294977"/>
                    <a:pt x="0" y="1791994"/>
                    <a:pt x="0" y="1180459"/>
                  </a:cubicBezTo>
                  <a:cubicBezTo>
                    <a:pt x="0" y="568924"/>
                    <a:pt x="464762" y="65941"/>
                    <a:pt x="1060340" y="5457"/>
                  </a:cubicBezTo>
                  <a:close/>
                </a:path>
              </a:pathLst>
            </a:cu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F4373C1-3934-47C3-8F36-E2FB2615CA87}"/>
                </a:ext>
              </a:extLst>
            </p:cNvPr>
            <p:cNvSpPr txBox="1"/>
            <p:nvPr/>
          </p:nvSpPr>
          <p:spPr>
            <a:xfrm rot="16200000">
              <a:off x="10925800" y="3256289"/>
              <a:ext cx="19920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F0EEF0"/>
                  </a:solidFill>
                  <a:latin typeface="Tw Cen MT" panose="020B0602020104020603" pitchFamily="34" charset="0"/>
                </a:rPr>
                <a:t>Introduction</a:t>
              </a:r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E42E1B78-1E53-41AF-A903-61BFB2BFB2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66234" y="3260756"/>
            <a:ext cx="638795" cy="6387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7483CD-BD95-416C-A18B-72749CFC6B8B}"/>
              </a:ext>
            </a:extLst>
          </p:cNvPr>
          <p:cNvSpPr txBox="1"/>
          <p:nvPr/>
        </p:nvSpPr>
        <p:spPr>
          <a:xfrm>
            <a:off x="2763255" y="224781"/>
            <a:ext cx="9534736" cy="5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3A1A4"/>
                </a:solidFill>
                <a:latin typeface="Tw Cen MT" panose="020B0602020104020603" pitchFamily="34" charset="0"/>
              </a:rPr>
              <a:t>The key players in the flying car space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5CCB418-2733-42AB-9397-5C8B8217B736}"/>
              </a:ext>
            </a:extLst>
          </p:cNvPr>
          <p:cNvSpPr txBox="1"/>
          <p:nvPr/>
        </p:nvSpPr>
        <p:spPr>
          <a:xfrm>
            <a:off x="3021802" y="881677"/>
            <a:ext cx="80017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w Cen MT" panose="020B0602020104020603" pitchFamily="34" charset="0"/>
              </a:rPr>
              <a:t>Boeing flying taxi: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Tw Cen MT" panose="020B0602020104020603" pitchFamily="34" charset="0"/>
              </a:rPr>
              <a:t>Has completed the first test of its autonomous electric VTOL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6D163-B878-4A7B-8C9C-3129BD3355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84" y="1661656"/>
            <a:ext cx="6228571" cy="415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7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1458</Words>
  <Application>Microsoft Office PowerPoint</Application>
  <PresentationFormat>Widescreen</PresentationFormat>
  <Paragraphs>459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Times New Roman</vt:lpstr>
      <vt:lpstr>Tw Cen MT</vt:lpstr>
      <vt:lpstr>Wingdings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Zähringer</dc:creator>
  <cp:lastModifiedBy>Michaelz</cp:lastModifiedBy>
  <cp:revision>76</cp:revision>
  <dcterms:created xsi:type="dcterms:W3CDTF">2017-01-05T13:17:27Z</dcterms:created>
  <dcterms:modified xsi:type="dcterms:W3CDTF">2019-07-04T10:29:00Z</dcterms:modified>
</cp:coreProperties>
</file>